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57" r:id="rId3"/>
    <p:sldId id="258" r:id="rId4"/>
    <p:sldId id="259" r:id="rId5"/>
    <p:sldId id="286" r:id="rId6"/>
    <p:sldId id="260" r:id="rId7"/>
    <p:sldId id="261" r:id="rId8"/>
    <p:sldId id="262" r:id="rId9"/>
    <p:sldId id="263" r:id="rId10"/>
    <p:sldId id="264" r:id="rId11"/>
    <p:sldId id="285" r:id="rId12"/>
    <p:sldId id="265" r:id="rId13"/>
    <p:sldId id="277" r:id="rId14"/>
    <p:sldId id="278" r:id="rId15"/>
    <p:sldId id="279" r:id="rId16"/>
    <p:sldId id="280" r:id="rId17"/>
    <p:sldId id="281" r:id="rId18"/>
    <p:sldId id="266" r:id="rId19"/>
    <p:sldId id="267" r:id="rId20"/>
    <p:sldId id="268" r:id="rId21"/>
    <p:sldId id="269" r:id="rId22"/>
    <p:sldId id="270" r:id="rId23"/>
    <p:sldId id="282" r:id="rId24"/>
    <p:sldId id="283" r:id="rId25"/>
    <p:sldId id="271" r:id="rId26"/>
    <p:sldId id="272" r:id="rId27"/>
    <p:sldId id="273" r:id="rId28"/>
    <p:sldId id="274" r:id="rId29"/>
    <p:sldId id="284" r:id="rId30"/>
    <p:sldId id="275" r:id="rId31"/>
    <p:sldId id="27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0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4484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91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1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93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5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7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1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1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7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0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3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2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8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26F745F-8B0C-4765-83F4-323AB63AAC6C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BCE62-6EF6-4D81-ADF0-C9F308924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7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BFFE-2F53-4E7F-8F9C-9AE321B94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50" y="622009"/>
            <a:ext cx="12090400" cy="1524001"/>
          </a:xfrm>
        </p:spPr>
        <p:txBody>
          <a:bodyPr/>
          <a:lstStyle/>
          <a:p>
            <a:b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440B0-ACB9-4E3E-8625-1A23FBAD6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336" y="3897747"/>
            <a:ext cx="9811328" cy="399472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endParaRPr lang="en-US" sz="3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43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 ZUBAER Hossain</a:t>
            </a:r>
          </a:p>
          <a:p>
            <a:r>
              <a:rPr lang="en-US" sz="43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20171077010</a:t>
            </a:r>
          </a:p>
          <a:p>
            <a:endParaRPr lang="en-US" sz="4300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2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5"/>
    </mc:Choice>
    <mc:Fallback xmlns="">
      <p:transition spd="slow" advTm="41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5453-B616-4DCA-8C77-62A32F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09" y="704409"/>
            <a:ext cx="9404723" cy="1400530"/>
          </a:xfrm>
        </p:spPr>
        <p:txBody>
          <a:bodyPr/>
          <a:lstStyle/>
          <a:p>
            <a:r>
              <a:rPr lang="en-US" sz="4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E76A-BB86-4B74-82D0-B5C9893A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790" y="2306341"/>
            <a:ext cx="8946541" cy="419548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Requests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New Book Issue 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Books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Of current status of books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books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Student 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2B9CA-EE55-45D2-A3A7-2E6DF534DB86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1844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42"/>
    </mc:Choice>
    <mc:Fallback xmlns="">
      <p:transition spd="slow" advTm="170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B5C4-B41B-42A4-AD0F-34B8BAEF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70164D-AD38-4F19-B89B-6D865C0E03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301" y="1478706"/>
            <a:ext cx="8103141" cy="4785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DC792-E296-44CF-A2FF-2C0513FD8BAF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6782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6"/>
    </mc:Choice>
    <mc:Fallback xmlns="">
      <p:transition spd="slow" advTm="451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DDE8-D8F7-43A3-974F-F256DD5A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1" y="358710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  <a:endParaRPr lang="en-US" sz="5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FE10-BA44-4084-B839-D1CA4DE0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003" y="1591100"/>
            <a:ext cx="9938916" cy="490819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seven data tables used.</a:t>
            </a:r>
          </a:p>
          <a:p>
            <a:pPr marL="914400" lvl="2" indent="0">
              <a:buNone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AutoNum type="arabicPeriod"/>
            </a:pPr>
            <a:r>
              <a:rPr lang="en-US" sz="3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Book Record:</a:t>
            </a:r>
          </a:p>
          <a:p>
            <a:pPr marL="1428750" lvl="2" indent="-514350">
              <a:buAutoNum type="arabicPeriod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AutoNum type="arabicPeriod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AutoNum type="arabicPeriod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AutoNum type="arabicPeriod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AutoNum type="arabicPeriod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914400" lvl="2" indent="0">
              <a:buNone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		</a:t>
            </a:r>
            <a:r>
              <a:rPr lang="en-US" sz="3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[Table Name:  BookData 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FE330-9C49-4787-8BD7-B7F649299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04476" y="3112850"/>
            <a:ext cx="8093615" cy="2354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E771B-3797-47B6-B43D-92D5A040220B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5643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9"/>
    </mc:Choice>
    <mc:Fallback xmlns="">
      <p:transition spd="slow" advTm="164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2538-FFDC-48CC-9825-D116A655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38228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EDB90-2192-44C5-A312-70D9288B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687" y="1690968"/>
            <a:ext cx="10168411" cy="4914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 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Registration:</a:t>
            </a: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[Table Name:   memberData] </a:t>
            </a: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CDD49-2E83-409F-9358-9E226CBF0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0"/>
          <a:stretch/>
        </p:blipFill>
        <p:spPr>
          <a:xfrm>
            <a:off x="2151638" y="2540547"/>
            <a:ext cx="9531239" cy="3214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F67A83-DDD5-446E-B22D-A21D58CB2FD9}"/>
              </a:ext>
            </a:extLst>
          </p:cNvPr>
          <p:cNvSpPr/>
          <p:nvPr/>
        </p:nvSpPr>
        <p:spPr>
          <a:xfrm>
            <a:off x="114300" y="6420413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9238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7"/>
    </mc:Choice>
    <mc:Fallback xmlns="">
      <p:transition spd="slow" advTm="103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9433-8F2A-4671-86DB-4DAEBE8C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84" y="690791"/>
            <a:ext cx="9404723" cy="1400530"/>
          </a:xfrm>
        </p:spPr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983-A2CD-4775-875E-35971BC8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440" y="2091321"/>
            <a:ext cx="8946541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Book Record: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[Table Name:   CSE]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A712F-AD4D-4BC7-97AD-B805E6F84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3744" y="2769126"/>
            <a:ext cx="8132323" cy="2839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E655C-3656-4EC4-AB0F-A0ECB2E8C4FE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35811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7"/>
    </mc:Choice>
    <mc:Fallback xmlns="">
      <p:transition spd="slow" advTm="908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7B17-62A9-482B-AECD-EBE7F834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83459"/>
            <a:ext cx="9404723" cy="1400530"/>
          </a:xfrm>
        </p:spPr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0D900-EA5B-431F-A71C-D9482DD6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332" y="2095938"/>
            <a:ext cx="8946541" cy="419548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 startAt="4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 Book Record:</a:t>
            </a:r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457200" indent="-457200">
              <a:buAutoNum type="arabicPeriod" startAt="4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[Table Name:   EEE]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E7123-CD17-46F5-9AFA-9209FE654F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7209" y="2832864"/>
            <a:ext cx="7786788" cy="2721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E9C5DC-B867-4500-8DF4-7BA4E7F76007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28118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0"/>
    </mc:Choice>
    <mc:Fallback xmlns="">
      <p:transition spd="slow" advTm="100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D59E-E3A9-4C7A-AE9D-F144F489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39" y="919645"/>
            <a:ext cx="9404723" cy="1400530"/>
          </a:xfrm>
        </p:spPr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BA9D-51C1-4115-ACB4-ECB147D24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014" y="2130739"/>
            <a:ext cx="8946541" cy="419548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 startAt="5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Civil Book Record:</a:t>
            </a:r>
          </a:p>
          <a:p>
            <a:pPr marL="457200" indent="-457200">
              <a:buAutoNum type="arabicPeriod" startAt="5"/>
            </a:pPr>
            <a:endParaRPr lang="en-US" dirty="0"/>
          </a:p>
          <a:p>
            <a:pPr marL="457200" indent="-457200">
              <a:buAutoNum type="arabicPeriod" startAt="5"/>
            </a:pPr>
            <a:endParaRPr lang="en-US" dirty="0"/>
          </a:p>
          <a:p>
            <a:pPr marL="457200" indent="-457200">
              <a:buAutoNum type="arabicPeriod" startAt="5"/>
            </a:pPr>
            <a:endParaRPr lang="en-US" dirty="0"/>
          </a:p>
          <a:p>
            <a:pPr marL="457200" indent="-457200">
              <a:buAutoNum type="arabicPeriod" startAt="5"/>
            </a:pPr>
            <a:endParaRPr lang="en-US" dirty="0"/>
          </a:p>
          <a:p>
            <a:pPr marL="457200" indent="-457200">
              <a:buAutoNum type="arabicPeriod" startAt="5"/>
            </a:pPr>
            <a:endParaRPr lang="en-US" dirty="0"/>
          </a:p>
          <a:p>
            <a:pPr marL="457200" indent="-457200">
              <a:buAutoNum type="arabicPeriod" startAt="5"/>
            </a:pPr>
            <a:endParaRPr lang="en-US" dirty="0"/>
          </a:p>
          <a:p>
            <a:pPr marL="457200" indent="-457200">
              <a:buAutoNum type="arabicPeriod" startAt="5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[Table Name:   Civil]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CC1A3-6761-4A8B-B425-EF9A15EDC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7074" y="2714624"/>
            <a:ext cx="7705726" cy="2703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D59C3-737D-4F38-8667-3E36E0F672F4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44820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1"/>
    </mc:Choice>
    <mc:Fallback xmlns="">
      <p:transition spd="slow" advTm="862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C3E7-78DB-47B1-8D2F-006EA35D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8" y="880735"/>
            <a:ext cx="9404723" cy="1400530"/>
          </a:xfrm>
        </p:spPr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77C7-9DD0-47F6-85FD-C70F8EB0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441" y="2150194"/>
            <a:ext cx="8946541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 Book Record: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[Table Name:   ECE]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2AA70-9E7C-4120-A168-9BE89268D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58665" y="2792446"/>
            <a:ext cx="7764091" cy="2742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3A45CF-EA70-47E3-8516-F220DB8D6DFC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8281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0"/>
    </mc:Choice>
    <mc:Fallback xmlns="">
      <p:transition spd="slow" advTm="1253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DA6B-B68E-43A5-BCBD-CCCEC11E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58" y="730771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F9BA5-0F0D-4D72-B99F-3FF47FB5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197" y="2062068"/>
            <a:ext cx="8946541" cy="466947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 startAt="7"/>
            </a:pPr>
            <a:r>
              <a:rPr lang="en-US" sz="3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Authentication :</a:t>
            </a:r>
          </a:p>
          <a:p>
            <a:pPr marL="514350" indent="-514350">
              <a:buAutoNum type="arabicPeriod" startAt="7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7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7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7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7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7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en-US" sz="3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[Table Name:  users ]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DB899A-6A96-4A03-A005-BD6540F3A3D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-1067" b="29368"/>
          <a:stretch/>
        </p:blipFill>
        <p:spPr bwMode="auto">
          <a:xfrm>
            <a:off x="2652689" y="2678350"/>
            <a:ext cx="8946541" cy="2857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8BBA4D-D99A-4D63-8DAA-52B1221EE1E8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947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0"/>
    </mc:Choice>
    <mc:Fallback xmlns="">
      <p:transition spd="slow" advTm="1106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B0AA-E831-4C2B-B5EF-4EE7D3C6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6" y="2328565"/>
            <a:ext cx="10894868" cy="2653009"/>
          </a:xfrm>
          <a:scene3d>
            <a:camera prst="perspectiveRelaxed"/>
            <a:lightRig rig="threePt" dir="t"/>
          </a:scene3d>
        </p:spPr>
        <p:txBody>
          <a:bodyPr/>
          <a:lstStyle/>
          <a:p>
            <a:r>
              <a:rPr lang="en-US" sz="10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CDF9B-42D3-4F89-B47C-31CBF7D05055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1046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5"/>
    </mc:Choice>
    <mc:Fallback xmlns="">
      <p:transition spd="slow" advTm="23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368E-98CB-4992-A152-3795E6E0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1" y="237274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1F73-3DE7-4AA3-BF4D-C8254284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034" y="1752352"/>
            <a:ext cx="9626651" cy="419548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implements a digital library management system.</a:t>
            </a:r>
          </a:p>
          <a:p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aims to make the use of library user friendly and easier.</a:t>
            </a:r>
          </a:p>
          <a:p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aims to reduce the time consumed for finding a book and the work load of the library staff.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14DF0-01BB-434F-A333-46758F37FA47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579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1"/>
    </mc:Choice>
    <mc:Fallback xmlns="">
      <p:transition spd="slow" advTm="184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CE69-85B1-45D0-B806-87CA22F2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3" y="267991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 In Window: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B24EF0-37E2-488C-B4BC-E092AD1B1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781" y="1629612"/>
            <a:ext cx="9007812" cy="4683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DC306B-4B03-4930-AC8A-C07F6E17A2DC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6240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1"/>
    </mc:Choice>
    <mc:Fallback xmlns="">
      <p:transition spd="slow" advTm="1123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6E6D-0909-4E15-A707-FF9204C5C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754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Window: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35D69-D3CF-4536-9952-5BA487F3F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996" y="1552279"/>
            <a:ext cx="8929992" cy="48387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6473F4-B47E-4710-A354-A4F904003EC9}"/>
              </a:ext>
            </a:extLst>
          </p:cNvPr>
          <p:cNvSpPr/>
          <p:nvPr/>
        </p:nvSpPr>
        <p:spPr>
          <a:xfrm>
            <a:off x="133731" y="639107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08665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B693-8B44-4504-93C4-BD3E31A4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55868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Registration Window: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815DB1-983D-41AD-BA23-00BF32FE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077" y="1656397"/>
            <a:ext cx="8485460" cy="46366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03B61A-3419-40DD-810D-5B00B74E0248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57057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E520-6A6B-41E9-BE57-157028AF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Student Book Window: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D928DE-85C8-44FF-971E-B4F3FDF25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923" y="1384574"/>
            <a:ext cx="9404723" cy="5116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3128EF-EBDF-41B9-AAD2-738D76CD4373}"/>
              </a:ext>
            </a:extLst>
          </p:cNvPr>
          <p:cNvSpPr/>
          <p:nvPr/>
        </p:nvSpPr>
        <p:spPr>
          <a:xfrm>
            <a:off x="133730" y="6488668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2386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2FEC-EFE5-46A9-AD0D-6AF7F898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Book Window: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BCDEB3-301E-49BD-8D82-1AFFCA12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280" y="1430768"/>
            <a:ext cx="8716795" cy="4974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A7F01D-ACC0-456F-8975-B0B0997F2E82}"/>
              </a:ext>
            </a:extLst>
          </p:cNvPr>
          <p:cNvSpPr/>
          <p:nvPr/>
        </p:nvSpPr>
        <p:spPr>
          <a:xfrm>
            <a:off x="124003" y="640528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14960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B33-07B5-4DA4-B933-F25B270B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204202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Student Book Window: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58941-8BF6-4062-8707-6F1F032F3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080" y="1444827"/>
            <a:ext cx="9607361" cy="5017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6565CE-4B0B-4EFF-BD4A-D9E13F189D4F}"/>
              </a:ext>
            </a:extLst>
          </p:cNvPr>
          <p:cNvSpPr/>
          <p:nvPr/>
        </p:nvSpPr>
        <p:spPr>
          <a:xfrm>
            <a:off x="0" y="6462408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16024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ED5E-F279-4817-B012-79265D1D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2" y="277227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Book Window: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3E2D46-498D-4650-AB48-BA07CFFC3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48" y="1439342"/>
            <a:ext cx="9404723" cy="5013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5EA65F-D778-48C3-A0CD-370EA8CDB9E1}"/>
              </a:ext>
            </a:extLst>
          </p:cNvPr>
          <p:cNvSpPr/>
          <p:nvPr/>
        </p:nvSpPr>
        <p:spPr>
          <a:xfrm>
            <a:off x="110402" y="6452681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768226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AF2D-1EF2-4BBF-8270-AF854451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8" y="203336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Record Window: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FB9ABF-8037-4CA4-87AA-D53271CEF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448" y="1337352"/>
            <a:ext cx="9066178" cy="51120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B4F661-47FE-4646-89B4-8FE59B1F5217}"/>
              </a:ext>
            </a:extLst>
          </p:cNvPr>
          <p:cNvSpPr/>
          <p:nvPr/>
        </p:nvSpPr>
        <p:spPr>
          <a:xfrm>
            <a:off x="0" y="6449438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78474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99D1-60DE-4212-823C-D990AC33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12573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Student Book Window: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17DEE0-7769-496A-ACF1-B1BC2F60C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285" y="1462528"/>
            <a:ext cx="8465564" cy="4918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85561A-0075-4313-886D-50D7943EC7C5}"/>
              </a:ext>
            </a:extLst>
          </p:cNvPr>
          <p:cNvSpPr/>
          <p:nvPr/>
        </p:nvSpPr>
        <p:spPr>
          <a:xfrm>
            <a:off x="104548" y="6381345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29621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7BEA9-5FE6-4806-98C0-63D4A1AEA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664" y="2217907"/>
            <a:ext cx="9404723" cy="31906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A613D2-7F29-404E-80AD-1A6F554AA1CD}"/>
              </a:ext>
            </a:extLst>
          </p:cNvPr>
          <p:cNvSpPr txBox="1">
            <a:spLocks/>
          </p:cNvSpPr>
          <p:nvPr/>
        </p:nvSpPr>
        <p:spPr>
          <a:xfrm>
            <a:off x="314325" y="21257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 Password Email:</a:t>
            </a:r>
            <a:endParaRPr lang="en-US" sz="5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A3647-E434-4304-93FE-536B9B635240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69250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E5B8-8E09-4753-BCD1-B6EACA3E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38" y="274726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  <a:endParaRPr lang="en-US" sz="5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EF22-05A0-4B59-849B-DF6A2FC4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3331" y="1340987"/>
            <a:ext cx="8464407" cy="603257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 LAN based desktop application.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provisions for-----------&gt;&gt;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to new student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to search and preview books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 availability of books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for new books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their records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of a book record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ADC28-9C2D-473A-B105-C041F41AC17F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828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3"/>
    </mc:Choice>
    <mc:Fallback xmlns="">
      <p:transition spd="slow" advTm="2078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E3C6-8775-4BF4-983D-8FE5CCA6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7" y="504472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E039-69ED-49BC-BEED-33E41159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921" y="1684106"/>
            <a:ext cx="10349345" cy="485956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has been successfully completed and tested.</a:t>
            </a:r>
          </a:p>
          <a:p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long term, this project will make the use of library more efficient, user friendly, easier and effective.</a:t>
            </a:r>
          </a:p>
          <a:p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real improvement over the existing manual system as it effectively overcome all the drawbacks of the existing system.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B43B9-A64C-4B74-A79D-B5FACCD80999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33490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BE42-6719-4331-94AF-8D7E7A39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054" y="2231584"/>
            <a:ext cx="10409816" cy="1400530"/>
          </a:xfrm>
          <a:scene3d>
            <a:camera prst="perspectiveHeroicExtremeRightFacing"/>
            <a:lightRig rig="threePt" dir="t"/>
          </a:scene3d>
        </p:spPr>
        <p:txBody>
          <a:bodyPr/>
          <a:lstStyle/>
          <a:p>
            <a:r>
              <a:rPr lang="en-US" sz="10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5B780-AE45-4A66-B531-B3CD4D25D666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59254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A9A0-C2A3-4A71-A543-B1748F2D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434244"/>
            <a:ext cx="9393382" cy="895792"/>
          </a:xfrm>
        </p:spPr>
        <p:txBody>
          <a:bodyPr/>
          <a:lstStyle/>
          <a:p>
            <a:r>
              <a:rPr 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SPECIFICATIONS:</a:t>
            </a:r>
            <a:endParaRPr lang="en-US" sz="3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030-ED49-40CB-B9B8-96A5C745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587" y="1945452"/>
            <a:ext cx="12359121" cy="60030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 USED: </a:t>
            </a:r>
          </a:p>
          <a:p>
            <a:pPr lvl="6"/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		Windows  10</a:t>
            </a:r>
          </a:p>
          <a:p>
            <a:pPr lvl="6"/>
            <a:endParaRPr lang="en-US" sz="24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Base : 		SQL Server Management Studio 2012</a:t>
            </a:r>
          </a:p>
          <a:p>
            <a:pPr marL="2743200" lvl="6" indent="0">
              <a:buNone/>
            </a:pPr>
            <a:endParaRPr lang="en-US" sz="24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 : 			Microsoft Visual Studio  2019</a:t>
            </a:r>
          </a:p>
          <a:p>
            <a:pPr marL="2743200" lvl="6" indent="0">
              <a:buNone/>
            </a:pPr>
            <a:endParaRPr lang="en-US" sz="24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Design: 	Adobe Photoshop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CAA651-2EFB-4CD0-AA8A-BC8338C5C433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4905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4"/>
    </mc:Choice>
    <mc:Fallback xmlns="">
      <p:transition spd="slow" advTm="208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10B8-AE2D-43CD-92D0-5251648C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SPECIFICATIONS: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6815-473E-4E47-9833-C0CBEDF1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66" y="1829058"/>
            <a:ext cx="9772211" cy="4195481"/>
          </a:xfrm>
        </p:spPr>
        <p:txBody>
          <a:bodyPr>
            <a:normAutofit fontScale="85000" lnSpcReduction="20000"/>
          </a:bodyPr>
          <a:lstStyle/>
          <a:p>
            <a:pPr lvl="6"/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: 	C Sharp 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657600" lvl="8" indent="0">
              <a:buNone/>
            </a:pPr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lvl="6"/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Language: XAML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 Application Markup Language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6"/>
            <a:endParaRPr lang="en-US" sz="24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Format:  WPF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Presentation Foundation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6"/>
            <a:endParaRPr lang="en-US" sz="32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Language: SQL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Query Language</a:t>
            </a:r>
            <a:r>
              <a:rPr lang="en-US" sz="35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777917-DF6B-483A-A2AF-FC4E75748A97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26644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6"/>
    </mc:Choice>
    <mc:Fallback xmlns="">
      <p:transition spd="slow" advTm="119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D3B2-FAE5-47DD-A65D-C7794C35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6" y="420324"/>
            <a:ext cx="11262159" cy="895791"/>
          </a:xfrm>
        </p:spPr>
        <p:txBody>
          <a:bodyPr/>
          <a:lstStyle/>
          <a:p>
            <a:r>
              <a:rPr lang="en-US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SPECIFICATIONS: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444CE-9250-4BEE-BF6F-26C06A2D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494" y="1804113"/>
            <a:ext cx="9744581" cy="5358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 USED</a:t>
            </a:r>
          </a:p>
          <a:p>
            <a:pPr marL="2743200" lvl="6" indent="0">
              <a:buNone/>
            </a:pP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:  		Intel core i5</a:t>
            </a:r>
          </a:p>
          <a:p>
            <a:pPr lvl="6"/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size :	 8 GB of  RAM</a:t>
            </a:r>
          </a:p>
          <a:p>
            <a:pPr lvl="6"/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: 			Mouse/Keyboard/touch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B0F14-D8D5-4ACA-BEB6-09B6D3222194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6519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5"/>
    </mc:Choice>
    <mc:Fallback xmlns="">
      <p:transition spd="slow" advTm="193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87F-93A0-4AA7-91AD-C1F4DD20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52" y="2278630"/>
            <a:ext cx="10202647" cy="2807719"/>
          </a:xfrm>
          <a:scene3d>
            <a:camera prst="perspectiveRelaxed"/>
            <a:lightRig rig="threePt" dir="t"/>
          </a:scene3d>
        </p:spPr>
        <p:txBody>
          <a:bodyPr/>
          <a:lstStyle/>
          <a:p>
            <a:r>
              <a:rPr lang="en-US" sz="9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C2D57-2D64-4559-A133-F0F648F64425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2787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"/>
    </mc:Choice>
    <mc:Fallback xmlns="">
      <p:transition spd="slow" advTm="22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A81E-F894-400A-8FB1-3B4C27C5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9" y="292679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</a:t>
            </a:r>
            <a:endParaRPr lang="en-US" sz="5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6DD2-2983-4313-961B-D9C33420D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419" y="1693209"/>
            <a:ext cx="10866581" cy="527909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information regarding a book, its availability or cost has to be gained from the librarian.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have to browse the library manually to find a book with required content.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provision for the users to request new books.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short the existing system has a lot of disadvantages.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knowledge.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interaction.</a:t>
            </a:r>
          </a:p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FE9CB-E28B-4794-A83B-EEB3B75D1298}"/>
              </a:ext>
            </a:extLst>
          </p:cNvPr>
          <p:cNvSpPr/>
          <p:nvPr/>
        </p:nvSpPr>
        <p:spPr>
          <a:xfrm>
            <a:off x="114275" y="6313252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70189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23"/>
    </mc:Choice>
    <mc:Fallback xmlns="">
      <p:transition spd="slow" advTm="433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B088-064F-49FB-921A-B66D0A00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6" y="304936"/>
            <a:ext cx="9404723" cy="1400530"/>
          </a:xfrm>
        </p:spPr>
        <p:txBody>
          <a:bodyPr/>
          <a:lstStyle/>
          <a:p>
            <a:r>
              <a:rPr lang="en-US" sz="5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SYSTEM:</a:t>
            </a:r>
            <a:endParaRPr lang="en-US" sz="5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493E-4FAC-4717-9A5D-FE1B0BA1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1843724"/>
            <a:ext cx="11830049" cy="464494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can search for all the books by a book name, preview their contents and know if it received from Library by students, when it will be available for back.</a:t>
            </a:r>
          </a:p>
          <a:p>
            <a:endParaRPr lang="en-US" sz="24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systems aims to overcome drawbacks of existing system and:</a:t>
            </a:r>
          </a:p>
          <a:p>
            <a:pPr marL="2163100" lvl="5" indent="0"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time and effort required to find books.</a:t>
            </a:r>
          </a:p>
          <a:p>
            <a:pPr marL="2163100" lvl="5" indent="0"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the use of library user friendly and efficient.</a:t>
            </a:r>
          </a:p>
          <a:p>
            <a:pPr marL="2163100" lvl="5" indent="0"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efficiency and quality of service.</a:t>
            </a:r>
          </a:p>
          <a:p>
            <a:pPr marL="2163100" lvl="5" indent="0">
              <a:buNone/>
            </a:pPr>
            <a:endParaRPr lang="en-US" sz="2400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more books available for accept to students in the long term by completely digitalizing the reference section.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DFD8B-E425-490F-BB0D-2439FDFC1A3D}"/>
              </a:ext>
            </a:extLst>
          </p:cNvPr>
          <p:cNvSpPr/>
          <p:nvPr/>
        </p:nvSpPr>
        <p:spPr>
          <a:xfrm>
            <a:off x="0" y="6488668"/>
            <a:ext cx="551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6146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3"/>
    </mc:Choice>
    <mc:Fallback xmlns="">
      <p:transition spd="slow" advTm="678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2917</TotalTime>
  <Words>561</Words>
  <Application>Microsoft Office PowerPoint</Application>
  <PresentationFormat>Widescreen</PresentationFormat>
  <Paragraphs>196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Century Gothic</vt:lpstr>
      <vt:lpstr>Times New Roman</vt:lpstr>
      <vt:lpstr>Wingdings 3</vt:lpstr>
      <vt:lpstr>Ion</vt:lpstr>
      <vt:lpstr> LIBRARY MANAGEMENT SYSTEM</vt:lpstr>
      <vt:lpstr>Introduction:</vt:lpstr>
      <vt:lpstr>ABSTRACT:</vt:lpstr>
      <vt:lpstr>HARDWARE &amp; SOFTWARE SPECIFICATIONS:</vt:lpstr>
      <vt:lpstr>BACKGROUND SPECIFICATIONS:</vt:lpstr>
      <vt:lpstr>HARDWARE &amp; SOFTWARE SPECIFICATIONS:</vt:lpstr>
      <vt:lpstr>SYSTEM STUDY</vt:lpstr>
      <vt:lpstr>EXISTING SYSTEM:</vt:lpstr>
      <vt:lpstr>PROPOSED SYSTEM:</vt:lpstr>
      <vt:lpstr>ADMINISTRATOR MODULE:</vt:lpstr>
      <vt:lpstr>ER Diagram:</vt:lpstr>
      <vt:lpstr>TABLES:</vt:lpstr>
      <vt:lpstr>TABLES:</vt:lpstr>
      <vt:lpstr>TABLES:</vt:lpstr>
      <vt:lpstr>TABLES:</vt:lpstr>
      <vt:lpstr>TABLES:</vt:lpstr>
      <vt:lpstr>TABLES:</vt:lpstr>
      <vt:lpstr>TABLES:</vt:lpstr>
      <vt:lpstr>SCREENSHOTS</vt:lpstr>
      <vt:lpstr>Admin Log In Window:</vt:lpstr>
      <vt:lpstr>Dashboard Window:</vt:lpstr>
      <vt:lpstr>Student Registration Window:</vt:lpstr>
      <vt:lpstr>Add Student Book Window:</vt:lpstr>
      <vt:lpstr>Add New Book Window:</vt:lpstr>
      <vt:lpstr>Update Student Book Window:</vt:lpstr>
      <vt:lpstr>Search Book Window:</vt:lpstr>
      <vt:lpstr>Show Record Window:</vt:lpstr>
      <vt:lpstr>Delete Student Book Window: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LIBRARY MANAGEMENT SYSTEM</dc:title>
  <dc:creator> </dc:creator>
  <cp:lastModifiedBy> </cp:lastModifiedBy>
  <cp:revision>34</cp:revision>
  <dcterms:created xsi:type="dcterms:W3CDTF">2021-07-26T12:16:22Z</dcterms:created>
  <dcterms:modified xsi:type="dcterms:W3CDTF">2022-06-12T16:50:52Z</dcterms:modified>
</cp:coreProperties>
</file>